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6" r:id="rId4"/>
    <p:sldId id="264" r:id="rId5"/>
    <p:sldId id="277" r:id="rId6"/>
    <p:sldId id="278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4" r:id="rId28"/>
    <p:sldId id="291" r:id="rId29"/>
    <p:sldId id="292" r:id="rId30"/>
    <p:sldId id="293" r:id="rId31"/>
    <p:sldId id="295" r:id="rId32"/>
    <p:sldId id="296" r:id="rId33"/>
    <p:sldId id="297" r:id="rId34"/>
    <p:sldId id="267" r:id="rId35"/>
    <p:sldId id="268" r:id="rId36"/>
    <p:sldId id="298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41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0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39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86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51449" y="246261"/>
            <a:ext cx="5325988" cy="72494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508759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 sz="2800"/>
            </a:lvl1pPr>
            <a:lvl2pPr marL="742950" indent="-285750">
              <a:buFont typeface="Wingdings" panose="05000000000000000000" pitchFamily="2" charset="2"/>
              <a:buChar char="§"/>
              <a:defRPr sz="2000"/>
            </a:lvl2pPr>
            <a:lvl3pPr marL="1143000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800"/>
            </a:lvl3pPr>
            <a:lvl4pPr>
              <a:lnSpc>
                <a:spcPct val="150000"/>
              </a:lnSpc>
              <a:defRPr sz="14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 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314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5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9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93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98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0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22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10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245868" y="246261"/>
            <a:ext cx="4860032" cy="72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B6384-4C6F-48B3-90C7-D582FA035E09}" type="datetimeFigureOut">
              <a:rPr lang="ko-KR" altLang="en-US" smtClean="0"/>
              <a:t>2018-01-29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30F12-2053-4B77-A800-2B131469875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>
            <a:off x="3995936" y="836712"/>
            <a:ext cx="72000" cy="7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98" y="32456"/>
            <a:ext cx="769937" cy="87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971600" y="317868"/>
            <a:ext cx="17411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Hyper Text Markup</a:t>
            </a:r>
            <a:r>
              <a:rPr lang="en-US" altLang="ko-KR" sz="900" baseline="0" dirty="0" smtClean="0">
                <a:solidFill>
                  <a:schemeClr val="bg1">
                    <a:lumMod val="50000"/>
                  </a:schemeClr>
                </a:solidFill>
              </a:rPr>
              <a:t> Language</a:t>
            </a:r>
          </a:p>
          <a:p>
            <a:r>
              <a:rPr lang="en-US" altLang="ko-KR" sz="900" baseline="0" dirty="0" smtClean="0">
                <a:solidFill>
                  <a:schemeClr val="bg1">
                    <a:lumMod val="50000"/>
                  </a:schemeClr>
                </a:solidFill>
              </a:rPr>
              <a:t>Cascading Style Sheets</a:t>
            </a:r>
          </a:p>
          <a:p>
            <a:r>
              <a:rPr lang="en-US" altLang="ko-KR" sz="900" baseline="0" dirty="0" err="1" smtClean="0">
                <a:solidFill>
                  <a:schemeClr val="bg1">
                    <a:lumMod val="50000"/>
                  </a:schemeClr>
                </a:solidFill>
              </a:rPr>
              <a:t>Javascript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4067936" y="863187"/>
            <a:ext cx="50760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04478" y="6741368"/>
            <a:ext cx="88424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0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1" hangingPunct="1">
        <a:spcBef>
          <a:spcPct val="0"/>
        </a:spcBef>
        <a:buNone/>
        <a:defRPr sz="2800" kern="1200">
          <a:solidFill>
            <a:schemeClr val="bg1">
              <a:lumMod val="50000"/>
            </a:schemeClr>
          </a:solidFill>
          <a:latin typeface="HY울릉도B" pitchFamily="18" charset="-127"/>
          <a:ea typeface="HY울릉도B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90256" y="260649"/>
            <a:ext cx="431824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CSS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68344" y="59849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2018-01-30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7544" y="1988840"/>
            <a:ext cx="8208912" cy="2520280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 err="1" smtClean="0"/>
              <a:t>기초역량</a:t>
            </a:r>
            <a:r>
              <a:rPr lang="en-US" altLang="ko-KR" sz="8000" dirty="0" smtClean="0"/>
              <a:t/>
            </a:r>
            <a:br>
              <a:rPr lang="en-US" altLang="ko-KR" sz="8000" dirty="0" smtClean="0"/>
            </a:br>
            <a:r>
              <a:rPr lang="en-US" altLang="ko-KR" sz="8000" dirty="0" smtClean="0"/>
              <a:t>(</a:t>
            </a:r>
            <a:r>
              <a:rPr lang="ko-KR" altLang="en-US" sz="8000" dirty="0" smtClean="0"/>
              <a:t>소프트웨어</a:t>
            </a:r>
            <a:r>
              <a:rPr lang="en-US" altLang="ko-KR" sz="8000" dirty="0" smtClean="0"/>
              <a:t>)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139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태그 이름이 </a:t>
            </a:r>
            <a:r>
              <a:rPr lang="ko-KR" altLang="en-US" dirty="0" err="1"/>
              <a:t>셀렉터로</a:t>
            </a:r>
            <a:r>
              <a:rPr lang="ko-KR" altLang="en-US" dirty="0"/>
              <a:t> 사용되는 유형</a:t>
            </a:r>
            <a:endParaRPr lang="en-US" altLang="ko-KR" dirty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이름의 모든 태그에 </a:t>
            </a:r>
            <a:r>
              <a:rPr lang="en-US" altLang="ko-KR" dirty="0"/>
              <a:t>CSS3 </a:t>
            </a:r>
            <a:r>
              <a:rPr lang="ko-KR" altLang="en-US" dirty="0"/>
              <a:t>스타일 시트 적용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26" y="2780928"/>
            <a:ext cx="6666548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1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속성이 같은 모든 태그에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body</a:t>
            </a:r>
            <a:r>
              <a:rPr lang="en-US" altLang="ko-KR" b="1" dirty="0" err="1"/>
              <a:t>.main</a:t>
            </a:r>
            <a:r>
              <a:rPr lang="en-US" altLang="ko-KR" dirty="0"/>
              <a:t> 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&lt;body class=“main”&gt; </a:t>
            </a:r>
            <a:r>
              <a:rPr lang="ko-KR" altLang="en-US" dirty="0"/>
              <a:t>태그에만</a:t>
            </a:r>
            <a:r>
              <a:rPr lang="en-US" altLang="ko-KR" dirty="0"/>
              <a:t> </a:t>
            </a:r>
            <a:r>
              <a:rPr lang="ko-KR" altLang="en-US" dirty="0"/>
              <a:t>적용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56892"/>
            <a:ext cx="6576465" cy="3024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277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4904"/>
            <a:ext cx="6775133" cy="2943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88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 err="1"/>
              <a:t>셀렉터와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속성의 목적은 각 태그를 유일하게 구분</a:t>
            </a:r>
            <a:endParaRPr lang="en-US" altLang="ko-KR" dirty="0"/>
          </a:p>
          <a:p>
            <a:pPr lvl="2"/>
            <a:r>
              <a:rPr lang="ko-KR" altLang="en-US" dirty="0"/>
              <a:t>동일한 </a:t>
            </a:r>
            <a:r>
              <a:rPr lang="en-US" altLang="ko-KR" dirty="0"/>
              <a:t>id </a:t>
            </a:r>
            <a:r>
              <a:rPr lang="ko-KR" altLang="en-US" dirty="0"/>
              <a:t>속성이 같지 않도록 </a:t>
            </a:r>
            <a:r>
              <a:rPr lang="en-US" altLang="ko-KR" dirty="0"/>
              <a:t>HTML </a:t>
            </a:r>
            <a:r>
              <a:rPr lang="ko-KR" altLang="en-US" dirty="0"/>
              <a:t>파일 작성하는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2"/>
            <a:r>
              <a:rPr lang="ko-KR" altLang="en-US" dirty="0"/>
              <a:t>자바스크립트 코드에서 </a:t>
            </a:r>
            <a:r>
              <a:rPr lang="en-US" altLang="ko-KR" dirty="0"/>
              <a:t>id </a:t>
            </a:r>
            <a:r>
              <a:rPr lang="ko-KR" altLang="en-US" dirty="0"/>
              <a:t>값을 가진 태그 객체를 찾을 때 </a:t>
            </a:r>
            <a:r>
              <a:rPr lang="ko-KR" altLang="en-US" dirty="0" smtClean="0"/>
              <a:t>문제됨</a:t>
            </a:r>
            <a:endParaRPr lang="en-US" altLang="ko-KR" dirty="0"/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en-US" altLang="ko-KR" dirty="0"/>
              <a:t>id </a:t>
            </a:r>
            <a:r>
              <a:rPr lang="ko-KR" altLang="en-US" dirty="0" err="1"/>
              <a:t>셀렉터는</a:t>
            </a:r>
            <a:r>
              <a:rPr lang="ko-KR" altLang="en-US" dirty="0"/>
              <a:t> 여러 태그 중 특정 태그에만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ko-KR" altLang="en-US" dirty="0"/>
              <a:t>여러 태그를 하나의 그룹으로 묶어 단체로 동일한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 값이 같은 태그에 모두 </a:t>
            </a:r>
            <a:r>
              <a:rPr lang="en-US" altLang="ko-KR" dirty="0"/>
              <a:t>CSS </a:t>
            </a:r>
            <a:r>
              <a:rPr lang="ko-KR" altLang="en-US" dirty="0"/>
              <a:t>스타일 적용</a:t>
            </a:r>
            <a:endParaRPr lang="en-US" altLang="ko-KR" dirty="0"/>
          </a:p>
          <a:p>
            <a:pPr lvl="1"/>
            <a:r>
              <a:rPr lang="ko-KR" altLang="en-US" dirty="0"/>
              <a:t>태그의 종류에 관계없이 </a:t>
            </a: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r>
              <a:rPr lang="ko-KR" altLang="en-US" dirty="0"/>
              <a:t> 활용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75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자손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err="1"/>
              <a:t>셀렉터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1"/>
            <a:r>
              <a:rPr lang="ko-KR" altLang="en-US" dirty="0"/>
              <a:t>조합에 적합한 </a:t>
            </a:r>
            <a:r>
              <a:rPr lang="en-US" altLang="ko-KR" dirty="0"/>
              <a:t>HTML </a:t>
            </a:r>
            <a:r>
              <a:rPr lang="ko-KR" altLang="en-US" dirty="0"/>
              <a:t>태그에만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 </a:t>
            </a:r>
            <a:r>
              <a:rPr lang="ko-KR" altLang="en-US" dirty="0" err="1"/>
              <a:t>셀렉터</a:t>
            </a:r>
            <a:r>
              <a:rPr lang="en-US" altLang="ko-KR" dirty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div &gt;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/>
              <a:t>자손 </a:t>
            </a:r>
            <a:r>
              <a:rPr lang="ko-KR" altLang="en-US" dirty="0" err="1"/>
              <a:t>셀렉터</a:t>
            </a:r>
            <a:r>
              <a:rPr lang="en-US" altLang="ko-KR" dirty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태그 나열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46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자식</a:t>
            </a:r>
            <a:r>
              <a:rPr lang="en-US" altLang="ko-KR" dirty="0"/>
              <a:t>, </a:t>
            </a:r>
            <a:r>
              <a:rPr lang="ko-KR" altLang="en-US" dirty="0"/>
              <a:t>자손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556792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6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셀렉터와</a:t>
            </a:r>
            <a:r>
              <a:rPr lang="ko-KR" altLang="en-US" dirty="0"/>
              <a:t> 속성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r>
              <a:rPr lang="en-US" altLang="ko-KR" dirty="0"/>
              <a:t>(universal selector)</a:t>
            </a:r>
          </a:p>
          <a:p>
            <a:pPr lvl="1"/>
            <a:r>
              <a:rPr lang="ko-KR" altLang="en-US" dirty="0"/>
              <a:t>와일드 문자</a:t>
            </a:r>
            <a:r>
              <a:rPr lang="en-US" altLang="ko-KR" dirty="0"/>
              <a:t>(*)</a:t>
            </a:r>
            <a:r>
              <a:rPr lang="ko-KR" altLang="en-US" dirty="0"/>
              <a:t>를 사용하여 모든 태그에 적용시키는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* { color : green; }</a:t>
            </a:r>
          </a:p>
          <a:p>
            <a:pPr lvl="2"/>
            <a:r>
              <a:rPr lang="ko-KR" altLang="en-US" dirty="0"/>
              <a:t>웹 페이지의 모든 태그에 적용</a:t>
            </a:r>
            <a:r>
              <a:rPr lang="en-US" altLang="ko-KR" dirty="0"/>
              <a:t>. </a:t>
            </a:r>
            <a:r>
              <a:rPr lang="ko-KR" altLang="en-US" dirty="0"/>
              <a:t>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칠함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input[type=text] { color : red; } </a:t>
            </a:r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적용</a:t>
            </a:r>
            <a:endParaRPr lang="en-US" altLang="ko-KR" dirty="0"/>
          </a:p>
          <a:p>
            <a:pPr lvl="2"/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type=“text”&gt;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150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어떤 조건이나 상황에서 스타일을 적용하도록 만든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40</a:t>
            </a:r>
            <a:r>
              <a:rPr lang="ko-KR" altLang="en-US" dirty="0"/>
              <a:t>개 이상의 많은 가상 클래스 </a:t>
            </a:r>
            <a:r>
              <a:rPr lang="ko-KR" altLang="en-US" dirty="0" err="1"/>
              <a:t>셀렉터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1) 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출력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2)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ko-KR" altLang="en-US" dirty="0"/>
              <a:t>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1124744"/>
            <a:ext cx="3744416" cy="53399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yellow;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yellowgreen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직사각형 4"/>
          <p:cNvSpPr/>
          <p:nvPr/>
        </p:nvSpPr>
        <p:spPr>
          <a:xfrm>
            <a:off x="4279134" y="1139384"/>
            <a:ext cx="4572000" cy="26314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284108" y="3316965"/>
            <a:ext cx="2331503" cy="2895972"/>
            <a:chOff x="5201224" y="3501008"/>
            <a:chExt cx="2331503" cy="28959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69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에서 색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3 </a:t>
            </a:r>
            <a:r>
              <a:rPr lang="ko-KR" altLang="en-US" sz="2000" dirty="0"/>
              <a:t>가지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진수 코드로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10</a:t>
            </a:r>
            <a:r>
              <a:rPr lang="ko-KR" altLang="en-US" sz="1800" dirty="0"/>
              <a:t>진수 코드와 </a:t>
            </a:r>
            <a:r>
              <a:rPr lang="en-US" altLang="ko-KR" sz="1800" dirty="0"/>
              <a:t>RGB()</a:t>
            </a:r>
            <a:r>
              <a:rPr lang="ko-KR" altLang="en-US" sz="1800" dirty="0"/>
              <a:t>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색 이름으로 표현</a:t>
            </a:r>
            <a:endParaRPr lang="en-US" altLang="ko-KR" sz="1800" dirty="0"/>
          </a:p>
          <a:p>
            <a:pPr lvl="2"/>
            <a:r>
              <a:rPr lang="en-US" altLang="ko-KR" sz="1600" dirty="0"/>
              <a:t>CSS3 </a:t>
            </a:r>
            <a:r>
              <a:rPr lang="ko-KR" altLang="en-US" sz="1600" dirty="0"/>
              <a:t>표준에서는 </a:t>
            </a:r>
            <a:r>
              <a:rPr lang="en-US" altLang="ko-KR" sz="1600" dirty="0"/>
              <a:t>140</a:t>
            </a:r>
            <a:r>
              <a:rPr lang="ko-KR" altLang="en-US" sz="1600" dirty="0"/>
              <a:t>개 색의 이름을 정하고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r>
              <a:rPr lang="ko-KR" altLang="en-US" sz="2000" dirty="0"/>
              <a:t>사례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 smtClean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 smtClean="0">
                  <a:solidFill>
                    <a:srgbClr val="0070C0"/>
                  </a:solidFill>
                </a:rPr>
                <a:t>8A2BE2</a:t>
              </a:r>
              <a:endParaRPr lang="en-US" altLang="ko-KR" sz="2400" spc="200" dirty="0">
                <a:solidFill>
                  <a:srgbClr val="0070C0"/>
                </a:solidFill>
              </a:endParaRPr>
            </a:p>
          </p:txBody>
        </p:sp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0x8A(138),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0x2B(43),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0xE2(226)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10" name="오른쪽 대괄호 9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대괄호 10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오른쪽 대괄호 11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대괄호 20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오른쪽 대괄호 21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138,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43,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226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525212" y="5453189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</a:t>
            </a:r>
            <a:r>
              <a:rPr lang="en-US" altLang="ko-KR" sz="1600" dirty="0" smtClean="0">
                <a:solidFill>
                  <a:srgbClr val="00B0F0"/>
                </a:solidFill>
              </a:rPr>
              <a:t>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 smtClean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</a:t>
            </a:r>
            <a:r>
              <a:rPr lang="en-US" altLang="ko-KR" sz="1600" dirty="0" smtClean="0">
                <a:solidFill>
                  <a:srgbClr val="00B0F0"/>
                </a:solidFill>
              </a:rPr>
              <a:t>)</a:t>
            </a:r>
            <a:r>
              <a:rPr lang="en-US" altLang="ko-KR" sz="1600" dirty="0" smtClean="0"/>
              <a:t>; }</a:t>
            </a:r>
            <a:r>
              <a:rPr lang="en-US" altLang="ko-KR" sz="16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}</a:t>
            </a:r>
            <a:r>
              <a:rPr lang="en-US" altLang="ko-KR" sz="1600" dirty="0">
                <a:cs typeface="Times New Roman" panose="02020603050405020304" pitchFamily="18" charset="0"/>
              </a:rPr>
              <a:t>	  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색 이름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7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브라우저 개발도구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87" y="1556792"/>
            <a:ext cx="5184576" cy="3717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39" y="2592463"/>
            <a:ext cx="5034533" cy="366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줄무늬가 있는 오른쪽 화살표 6"/>
          <p:cNvSpPr/>
          <p:nvPr/>
        </p:nvSpPr>
        <p:spPr>
          <a:xfrm>
            <a:off x="3385517" y="3816599"/>
            <a:ext cx="1080120" cy="504056"/>
          </a:xfrm>
          <a:prstGeom prst="stripedRightArrow">
            <a:avLst>
              <a:gd name="adj1" fmla="val 68897"/>
              <a:gd name="adj2" fmla="val 5944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ritannic Bold" pitchFamily="34" charset="0"/>
              </a:rPr>
              <a:t>F12</a:t>
            </a:r>
            <a:endParaRPr lang="ko-KR" altLang="en-US" dirty="0">
              <a:solidFill>
                <a:schemeClr val="tx1"/>
              </a:solidFill>
              <a:latin typeface="Britannic Bold" pitchFamily="34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32934" y="6259652"/>
            <a:ext cx="3211066" cy="36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http://addons.mozilla.org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28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43225" y="1077699"/>
            <a:ext cx="3960440" cy="54476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div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margin-left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margin-right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margin-bottom : 10px;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color </a:t>
            </a:r>
            <a:r>
              <a:rPr lang="en-US" altLang="ko-KR" sz="1200" b="1" dirty="0"/>
              <a:t>: white</a:t>
            </a:r>
            <a:r>
              <a:rPr lang="en-US" altLang="ko-KR" sz="1200" b="1" dirty="0" smtClean="0"/>
              <a:t>; </a:t>
            </a:r>
            <a:r>
              <a:rPr lang="en-US" altLang="ko-KR" sz="1200" dirty="0" smtClean="0"/>
              <a:t>/*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글자 색은 </a:t>
            </a:r>
            <a:r>
              <a:rPr lang="en-US" altLang="ko-KR" sz="1200" dirty="0" smtClean="0"/>
              <a:t>white */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brown</a:t>
            </a:r>
            <a:r>
              <a:rPr lang="en-US" altLang="ko-KR" sz="1200" dirty="0"/>
              <a:t>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fuchsia</a:t>
            </a:r>
            <a:r>
              <a:rPr lang="en-US" altLang="ko-KR" sz="1200" dirty="0"/>
              <a:t>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008B8B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6B8E23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olivedrab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(#6B8E23)&lt;/div&gt;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19" y="1786277"/>
            <a:ext cx="2637091" cy="38029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53142" y="6034525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60971" y="6047261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7492144" y="597525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884698" y="525517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501994" y="525517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501994" y="3651778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7501994" y="3739688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644672" y="3043908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7644100" y="3235827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277582" y="5965981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70136" y="524590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87432" y="524590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사각형 설명선 19"/>
          <p:cNvSpPr/>
          <p:nvPr/>
        </p:nvSpPr>
        <p:spPr>
          <a:xfrm>
            <a:off x="3442800" y="1870683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194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텍스트를 꾸미는 </a:t>
            </a: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text-decoration </a:t>
            </a:r>
            <a:r>
              <a:rPr lang="ko-KR" altLang="en-US" dirty="0" err="1"/>
              <a:t>프로퍼티로</a:t>
            </a:r>
            <a:r>
              <a:rPr lang="ko-KR" altLang="en-US" dirty="0"/>
              <a:t> 하이퍼링크에 밑줄 제거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5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꾸미기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2810" y="966552"/>
            <a:ext cx="3595509" cy="47089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3em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justify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1em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center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004048" y="2673775"/>
            <a:ext cx="3809532" cy="3980132"/>
            <a:chOff x="5134834" y="2729888"/>
            <a:chExt cx="3809532" cy="398013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152" y="2729888"/>
              <a:ext cx="2357761" cy="37227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57962" y="3553306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3em(3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글자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 들여쓰기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5630339" y="4798564"/>
              <a:ext cx="519114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34834" y="4413265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1em(1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글자 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   들여쓰기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5816078" y="3923981"/>
              <a:ext cx="638546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 flipH="1" flipV="1">
              <a:off x="7732407" y="5648249"/>
              <a:ext cx="487187" cy="142173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58157" y="567171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중앙정렬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8254823" y="3833295"/>
              <a:ext cx="360040" cy="111334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979" y="394462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오른쪽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정렬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7119033" y="6145401"/>
              <a:ext cx="45719" cy="318398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62577" y="646379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밑줄을 없앤 링크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724387" y="965890"/>
            <a:ext cx="4070634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알아본다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p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http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://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www.naver.com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 style=</a:t>
            </a:r>
            <a:r>
              <a:rPr lang="en-US" altLang="ko-KR" sz="1200" dirty="0" smtClean="0"/>
              <a:t>"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</a:rPr>
              <a:t>text-decoration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</a:rPr>
              <a:t>none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&gt;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네이버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&lt;/a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1066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/>
              <a:t>에서는 단위를 사용하지 않으면 </a:t>
            </a:r>
            <a:r>
              <a:rPr lang="en-US" altLang="ko-KR" dirty="0"/>
              <a:t>CSS </a:t>
            </a:r>
            <a:r>
              <a:rPr lang="ko-KR" altLang="en-US" dirty="0"/>
              <a:t>스타일 오류</a:t>
            </a:r>
            <a:endParaRPr lang="en-US" altLang="ko-KR" dirty="0"/>
          </a:p>
          <a:p>
            <a:pPr lvl="2"/>
            <a:r>
              <a:rPr lang="en-US" altLang="ko-KR" dirty="0"/>
              <a:t>font-size : 3; /* </a:t>
            </a:r>
            <a:r>
              <a:rPr lang="ko-KR" altLang="en-US" dirty="0"/>
              <a:t>오류 *</a:t>
            </a:r>
            <a:r>
              <a:rPr lang="en-US" altLang="ko-KR" dirty="0"/>
              <a:t>/</a:t>
            </a:r>
          </a:p>
          <a:p>
            <a:pPr lvl="2"/>
            <a:r>
              <a:rPr lang="en-US" altLang="ko-KR" dirty="0"/>
              <a:t>font-size : 3px; /* </a:t>
            </a:r>
            <a:r>
              <a:rPr lang="ko-KR" altLang="en-US" dirty="0"/>
              <a:t>정상 *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0" y="1412776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2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폰트 제어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폰트 패밀리</a:t>
            </a:r>
            <a:r>
              <a:rPr lang="en-US" altLang="ko-KR" dirty="0"/>
              <a:t>, font-family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크기</a:t>
            </a:r>
            <a:r>
              <a:rPr lang="en-US" altLang="ko-KR" dirty="0"/>
              <a:t>, font-size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스타일</a:t>
            </a:r>
            <a:r>
              <a:rPr lang="en-US" altLang="ko-KR" dirty="0"/>
              <a:t>, font-style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굵기</a:t>
            </a:r>
            <a:r>
              <a:rPr lang="en-US" altLang="ko-KR" dirty="0"/>
              <a:t>, font-weight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96621" y="6021288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7492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단축 </a:t>
            </a:r>
            <a:r>
              <a:rPr lang="ko-KR" altLang="en-US" dirty="0" err="1"/>
              <a:t>프로퍼티</a:t>
            </a:r>
            <a:r>
              <a:rPr lang="en-US" altLang="ko-KR" dirty="0"/>
              <a:t>, </a:t>
            </a:r>
            <a:r>
              <a:rPr lang="en-US" altLang="ko-KR" dirty="0" smtClean="0"/>
              <a:t>font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font-style, font-weight, font-size, font-family</a:t>
            </a:r>
            <a:r>
              <a:rPr lang="ko-KR" altLang="en-US" dirty="0"/>
              <a:t>를 순서대로 지정하는 단축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font : 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</a:p>
          <a:p>
            <a:pPr lvl="3"/>
            <a:r>
              <a:rPr lang="en-US" altLang="ko-KR" dirty="0"/>
              <a:t>/* font-size, font-family</a:t>
            </a:r>
            <a:r>
              <a:rPr lang="ko-KR" altLang="en-US" dirty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0936"/>
            <a:ext cx="7589520" cy="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폰트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57389" y="1046921"/>
            <a:ext cx="5367366" cy="54784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font-family : </a:t>
            </a:r>
            <a:r>
              <a:rPr lang="en-US" altLang="ko-KR" sz="1400" b="1" dirty="0"/>
              <a:t>"Times New Roman", Serif;</a:t>
            </a:r>
          </a:p>
          <a:p>
            <a:pPr defTabSz="180000"/>
            <a:r>
              <a:rPr lang="en-US" altLang="ko-KR" sz="1400" b="1" dirty="0" smtClean="0"/>
              <a:t>	font-size : </a:t>
            </a:r>
            <a:r>
              <a:rPr lang="en-US" altLang="ko-KR" sz="1400" b="1" dirty="0"/>
              <a:t>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 smtClean="0"/>
              <a:t>	</a:t>
            </a:r>
            <a:r>
              <a:rPr lang="fr-FR" altLang="ko-KR" sz="1400" b="1" dirty="0" smtClean="0"/>
              <a:t>font : </a:t>
            </a:r>
            <a:r>
              <a:rPr lang="fr-FR" altLang="ko-KR" sz="1400" b="1" dirty="0"/>
              <a:t>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크기로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260" y="1441908"/>
            <a:ext cx="2892180" cy="39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14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다룸</a:t>
            </a:r>
            <a:endParaRPr lang="en-US" altLang="ko-KR" dirty="0"/>
          </a:p>
          <a:p>
            <a:pPr lvl="1"/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의 박스 모델 사례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657" y="3529574"/>
            <a:ext cx="2480635" cy="25884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35540" y="6260782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영역의 박스 구성이 보이지 </a:t>
            </a:r>
            <a:r>
              <a:rPr lang="ko-KR" altLang="en-US" sz="1200" dirty="0" err="1" smtClean="0"/>
              <a:t>않</a:t>
            </a:r>
            <a:r>
              <a:rPr lang="ko-KR" altLang="en-US" sz="1200" dirty="0" smtClean="0"/>
              <a:t> 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사실 박스로 구성되어 있음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043070" y="6279703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(b) &lt;div&gt;</a:t>
            </a:r>
            <a:r>
              <a:rPr lang="ko-KR" altLang="en-US" sz="1200" dirty="0" smtClean="0"/>
              <a:t>의 박스 모델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콘텐츠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패딩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테두리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여백이 보이도록  색을 입혔음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371386" y="3050629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86" y="3562477"/>
            <a:ext cx="2480635" cy="2563521"/>
          </a:xfrm>
          <a:prstGeom prst="rect">
            <a:avLst/>
          </a:prstGeom>
        </p:spPr>
      </p:pic>
      <p:sp>
        <p:nvSpPr>
          <p:cNvPr id="9" name="왼쪽/오른쪽 화살표 8"/>
          <p:cNvSpPr/>
          <p:nvPr/>
        </p:nvSpPr>
        <p:spPr>
          <a:xfrm>
            <a:off x="4211530" y="4995758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23698" y="4347686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</a:t>
            </a:r>
            <a:r>
              <a:rPr lang="en-US" altLang="ko-KR" sz="1200" dirty="0" smtClean="0"/>
              <a:t>argin(</a:t>
            </a:r>
            <a:r>
              <a:rPr lang="ko-KR" altLang="en-US" sz="1200" dirty="0" smtClean="0"/>
              <a:t>여백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023856" y="5635911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테두리</a:t>
            </a:r>
            <a:endParaRPr lang="en-US" altLang="ko-KR" sz="1200" dirty="0" smtClean="0"/>
          </a:p>
          <a:p>
            <a:r>
              <a:rPr lang="en-US" altLang="ko-KR" sz="1200" dirty="0" smtClean="0"/>
              <a:t>(border)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45177" y="5620212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패딩</a:t>
            </a:r>
            <a:endParaRPr lang="en-US" altLang="ko-KR" sz="1200" dirty="0" smtClean="0"/>
          </a:p>
          <a:p>
            <a:r>
              <a:rPr lang="en-US" altLang="ko-KR" sz="1200" dirty="0" smtClean="0"/>
              <a:t>(padding)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6974391" y="4718759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콘텐</a:t>
            </a:r>
            <a:r>
              <a:rPr lang="ko-KR" altLang="en-US" sz="1200" dirty="0" err="1"/>
              <a:t>츠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435666" y="5283790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6515786" y="4872143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6659802" y="5359048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187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박스 모델의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5266928" cy="5087590"/>
          </a:xfrm>
        </p:spPr>
        <p:txBody>
          <a:bodyPr>
            <a:normAutofit fontScale="92500" lnSpcReduction="20000"/>
          </a:bodyPr>
          <a:lstStyle/>
          <a:p>
            <a:pPr lvl="0" defTabSz="180000" fontAlgn="base"/>
            <a:r>
              <a:rPr lang="ko-KR" altLang="en-US" b="1" dirty="0" smtClean="0"/>
              <a:t>콘텐츠</a:t>
            </a:r>
            <a:endParaRPr lang="en-US" altLang="ko-KR" b="1" dirty="0" smtClean="0"/>
          </a:p>
          <a:p>
            <a:pPr lvl="1" defTabSz="180000" fontAlgn="base"/>
            <a:r>
              <a:rPr lang="en-US" altLang="ko-KR" dirty="0" smtClean="0"/>
              <a:t>HTML </a:t>
            </a:r>
            <a:r>
              <a:rPr lang="ko-KR" altLang="en-US" dirty="0"/>
              <a:t>태그의 텍스트나 이미지가 출력되는 부분</a:t>
            </a:r>
            <a:endParaRPr lang="en-US" altLang="ko-KR" dirty="0"/>
          </a:p>
          <a:p>
            <a:pPr defTabSz="180000" fontAlgn="base"/>
            <a:endParaRPr lang="ko-KR" altLang="en-US" dirty="0"/>
          </a:p>
          <a:p>
            <a:pPr lvl="0" defTabSz="180000" fontAlgn="base"/>
            <a:r>
              <a:rPr lang="ko-KR" altLang="en-US" b="1" dirty="0" smtClean="0"/>
              <a:t>패딩</a:t>
            </a:r>
            <a:endParaRPr lang="en-US" altLang="ko-KR" b="1" dirty="0" smtClean="0"/>
          </a:p>
          <a:p>
            <a:pPr lvl="1" defTabSz="180000" fontAlgn="base"/>
            <a:r>
              <a:rPr lang="ko-KR" altLang="en-US" dirty="0" smtClean="0"/>
              <a:t>콘텐츠를 </a:t>
            </a:r>
            <a:r>
              <a:rPr lang="ko-KR" altLang="en-US" dirty="0"/>
              <a:t>직접 둘러싸고 있는 내부 여백</a:t>
            </a:r>
            <a:endParaRPr lang="en-US" altLang="ko-KR" dirty="0"/>
          </a:p>
          <a:p>
            <a:pPr defTabSz="180000" fontAlgn="base"/>
            <a:endParaRPr lang="ko-KR" altLang="en-US" dirty="0"/>
          </a:p>
          <a:p>
            <a:pPr lvl="0" defTabSz="180000" fontAlgn="base"/>
            <a:r>
              <a:rPr lang="ko-KR" altLang="en-US" b="1" dirty="0" smtClean="0"/>
              <a:t>테두리</a:t>
            </a:r>
            <a:endParaRPr lang="en-US" altLang="ko-KR" b="1" dirty="0" smtClean="0"/>
          </a:p>
          <a:p>
            <a:pPr lvl="1" defTabSz="180000" fontAlgn="base"/>
            <a:r>
              <a:rPr lang="ko-KR" altLang="en-US" dirty="0" smtClean="0"/>
              <a:t>패딩 </a:t>
            </a:r>
            <a:r>
              <a:rPr lang="ko-KR" altLang="en-US" dirty="0"/>
              <a:t>외부의 테두리로서</a:t>
            </a:r>
            <a:r>
              <a:rPr lang="en-US" altLang="ko-KR" dirty="0"/>
              <a:t>, </a:t>
            </a:r>
            <a:r>
              <a:rPr lang="ko-KR" altLang="en-US" dirty="0"/>
              <a:t>직선이나 점선 혹은 </a:t>
            </a:r>
            <a:r>
              <a:rPr lang="ko-KR" altLang="en-US" dirty="0" smtClean="0"/>
              <a:t>이미지로 </a:t>
            </a:r>
            <a:r>
              <a:rPr lang="ko-KR" altLang="en-US" dirty="0"/>
              <a:t>테두리를 그릴 수 있음</a:t>
            </a:r>
            <a:endParaRPr lang="en-US" altLang="ko-KR" dirty="0"/>
          </a:p>
          <a:p>
            <a:pPr defTabSz="180000" fontAlgn="base"/>
            <a:endParaRPr lang="ko-KR" altLang="en-US" dirty="0"/>
          </a:p>
          <a:p>
            <a:pPr lvl="0" defTabSz="180000" fontAlgn="base"/>
            <a:r>
              <a:rPr lang="ko-KR" altLang="en-US" b="1" dirty="0" smtClean="0"/>
              <a:t>여백</a:t>
            </a:r>
            <a:endParaRPr lang="en-US" altLang="ko-KR" b="1" dirty="0" smtClean="0"/>
          </a:p>
          <a:p>
            <a:pPr lvl="1" defTabSz="180000" fontAlgn="base"/>
            <a:r>
              <a:rPr lang="ko-KR" altLang="en-US" dirty="0" smtClean="0"/>
              <a:t>박스의 </a:t>
            </a:r>
            <a:r>
              <a:rPr lang="ko-KR" altLang="en-US" dirty="0"/>
              <a:t>맨 바깥 영역이며 테두리 바깥의 </a:t>
            </a:r>
            <a:r>
              <a:rPr lang="ko-KR" altLang="en-US" dirty="0" smtClean="0"/>
              <a:t>공간으로</a:t>
            </a:r>
            <a:r>
              <a:rPr lang="en-US" altLang="ko-KR" dirty="0"/>
              <a:t>	</a:t>
            </a:r>
            <a:r>
              <a:rPr lang="ko-KR" altLang="en-US" dirty="0"/>
              <a:t>인접한 아래위 이웃 태그의 박스와의 거리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084168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콘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텐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margin(</a:t>
              </a:r>
              <a:r>
                <a:rPr lang="ko-KR" altLang="en-US" dirty="0" smtClean="0"/>
                <a:t>여백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padding(</a:t>
              </a:r>
              <a:r>
                <a:rPr lang="ko-KR" altLang="en-US" sz="1200" dirty="0" err="1" smtClean="0"/>
                <a:t>패딩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9125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9872" y="246261"/>
            <a:ext cx="5657565" cy="72494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76"/>
            <a:ext cx="6984776" cy="463897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759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dirty="0"/>
              <a:t>CSS(Cascading Style Sheet)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HTML </a:t>
            </a:r>
            <a:r>
              <a:rPr lang="ko-KR" altLang="en-US" dirty="0"/>
              <a:t>문서의 색이나 모양 등 외관을 꾸미는 언어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CSS</a:t>
            </a:r>
            <a:r>
              <a:rPr lang="ko-KR" altLang="en-US" dirty="0"/>
              <a:t>로 작성된 코드를 스타일 시트</a:t>
            </a:r>
            <a:r>
              <a:rPr lang="en-US" altLang="ko-KR" dirty="0"/>
              <a:t>(style sheet)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현재 </a:t>
            </a:r>
            <a:r>
              <a:rPr lang="en-US" altLang="ko-KR" dirty="0"/>
              <a:t>CSS3 : CSS level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CSS1 -&gt; CSS2 -&gt; CSS3 -&gt; CSS4(</a:t>
            </a:r>
            <a:r>
              <a:rPr lang="ko-KR" altLang="en-US" dirty="0"/>
              <a:t>현재 표준화 작업 중</a:t>
            </a:r>
            <a:r>
              <a:rPr lang="en-US" altLang="ko-KR" dirty="0"/>
              <a:t>)</a:t>
            </a:r>
            <a:endParaRPr lang="ko-KR" alt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CSS3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2"/>
            <a:r>
              <a:rPr lang="ko-KR" altLang="en-US" dirty="0"/>
              <a:t>색상과 배경</a:t>
            </a:r>
          </a:p>
          <a:p>
            <a:pPr lvl="2"/>
            <a:r>
              <a:rPr lang="ko-KR" altLang="en-US" dirty="0"/>
              <a:t>텍스트</a:t>
            </a:r>
          </a:p>
          <a:p>
            <a:pPr lvl="2"/>
            <a:r>
              <a:rPr lang="ko-KR" altLang="en-US" dirty="0"/>
              <a:t>폰트</a:t>
            </a:r>
          </a:p>
          <a:p>
            <a:pPr lvl="2"/>
            <a:r>
              <a:rPr lang="ko-KR" altLang="en-US" dirty="0"/>
              <a:t>박스 모델</a:t>
            </a:r>
            <a:r>
              <a:rPr lang="en-US" altLang="ko-KR" dirty="0"/>
              <a:t>(Box Model)</a:t>
            </a:r>
            <a:endParaRPr lang="ko-KR" altLang="en-US" dirty="0"/>
          </a:p>
          <a:p>
            <a:pPr lvl="2"/>
            <a:r>
              <a:rPr lang="ko-KR" altLang="en-US" dirty="0" err="1"/>
              <a:t>비주얼</a:t>
            </a:r>
            <a:r>
              <a:rPr lang="ko-KR" altLang="en-US" dirty="0"/>
              <a:t> 포맷 및 효과</a:t>
            </a:r>
          </a:p>
          <a:p>
            <a:pPr lvl="2"/>
            <a:r>
              <a:rPr lang="ko-KR" altLang="en-US" dirty="0"/>
              <a:t>리스트</a:t>
            </a:r>
          </a:p>
          <a:p>
            <a:pPr lvl="2"/>
            <a:r>
              <a:rPr lang="ko-KR" altLang="en-US" dirty="0"/>
              <a:t>테이블</a:t>
            </a:r>
          </a:p>
          <a:p>
            <a:pPr lvl="2"/>
            <a:r>
              <a:rPr lang="ko-KR" altLang="en-US" dirty="0"/>
              <a:t>사용자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565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&lt;div&gt; </a:t>
            </a:r>
            <a:r>
              <a:rPr lang="ko-KR" altLang="en-US" dirty="0"/>
              <a:t>태그의 박스 모델 사례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 smtClean="0"/>
              <a:t>	margin </a:t>
            </a:r>
            <a:r>
              <a:rPr lang="en-US" altLang="ko-KR" sz="1400" dirty="0"/>
              <a:t>: 40px;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border-width : </a:t>
            </a:r>
            <a:r>
              <a:rPr lang="en-US" altLang="ko-KR" sz="1400" dirty="0"/>
              <a:t>30px;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padding : 20px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smtClean="0"/>
              <a:t>&lt;div class=</a:t>
            </a:r>
            <a:r>
              <a:rPr lang="en-US" altLang="ko-KR" sz="1400" b="1" dirty="0"/>
              <a:t>"box"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DIVDIVDIV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div&gt;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CSS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스타일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코드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en-US" altLang="ko-KR" sz="1000" dirty="0" smtClean="0">
                <a:solidFill>
                  <a:schemeClr val="bg1"/>
                </a:solidFill>
              </a:rPr>
              <a:t>order-width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</a:rPr>
              <a:t>30px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</a:t>
            </a:r>
            <a:r>
              <a:rPr lang="en-US" altLang="ko-KR" sz="1000" dirty="0" smtClean="0"/>
              <a:t>150px</a:t>
            </a:r>
            <a:endParaRPr lang="en-US" altLang="ko-KR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</a:t>
            </a:r>
            <a:r>
              <a:rPr lang="en-US" altLang="ko-KR" sz="1000" dirty="0" smtClean="0"/>
              <a:t>50px</a:t>
            </a:r>
            <a:endParaRPr lang="en-US" altLang="ko-KR" sz="10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034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&lt;div&gt;</a:t>
            </a:r>
            <a:r>
              <a:rPr lang="ko-KR" altLang="en-US" dirty="0"/>
              <a:t>의 박스 모델 보이기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22" y="1657472"/>
            <a:ext cx="3234586" cy="34129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4912" y="1340768"/>
            <a:ext cx="3968886" cy="50475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</a:t>
            </a:r>
            <a:r>
              <a:rPr lang="en-US" altLang="ko-KR" sz="1400" dirty="0" smtClean="0"/>
              <a:t>{ background : </a:t>
            </a:r>
            <a:r>
              <a:rPr lang="en-US" altLang="ko-KR" sz="1400" dirty="0" err="1" smtClean="0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 smtClean="0"/>
              <a:t>Span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yellow;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border-style : </a:t>
            </a:r>
            <a:r>
              <a:rPr lang="en-US" altLang="ko-KR" sz="1400" dirty="0"/>
              <a:t>solid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 	border-color : </a:t>
            </a:r>
            <a:r>
              <a:rPr lang="en-US" altLang="ko-KR" sz="1400" dirty="0" err="1"/>
              <a:t>p</a:t>
            </a:r>
            <a:r>
              <a:rPr lang="en-US" altLang="ko-KR" sz="1400" dirty="0" err="1" smtClean="0"/>
              <a:t>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margin : 40px;</a:t>
            </a:r>
          </a:p>
          <a:p>
            <a:pPr defTabSz="180000"/>
            <a:r>
              <a:rPr lang="en-US" altLang="ko-KR" sz="1400" dirty="0" smtClean="0"/>
              <a:t>	border-width :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0px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 class="</a:t>
            </a:r>
            <a:r>
              <a:rPr lang="en-US" altLang="ko-KR" sz="1400" b="1" dirty="0" smtClean="0"/>
              <a:t>box"&gt;</a:t>
            </a:r>
          </a:p>
          <a:p>
            <a:pPr defTabSz="180000"/>
            <a:r>
              <a:rPr lang="en-US" altLang="ko-KR" sz="1400" b="1" dirty="0" smtClean="0"/>
              <a:t>	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 smtClean="0"/>
              <a:t>	&lt;/</a:t>
            </a:r>
            <a:r>
              <a:rPr lang="en-US" altLang="ko-KR" sz="1400" b="1" dirty="0"/>
              <a:t>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77674" y="5756733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영역이 보이도록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파란색 배경의 </a:t>
            </a:r>
            <a:r>
              <a:rPr lang="en-US" altLang="ko-KR" sz="1000" dirty="0" smtClean="0"/>
              <a:t>&lt;span&gt; </a:t>
            </a:r>
            <a:r>
              <a:rPr lang="ko-KR" altLang="en-US" sz="1000" dirty="0" smtClean="0"/>
              <a:t>태그 삽입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98509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91880" y="246261"/>
            <a:ext cx="5585557" cy="72494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박스 모델의 색</a:t>
            </a:r>
            <a:r>
              <a:rPr lang="en-US" altLang="ko-KR" dirty="0"/>
              <a:t>, </a:t>
            </a:r>
            <a:r>
              <a:rPr lang="ko-KR" altLang="en-US" dirty="0"/>
              <a:t>테두리</a:t>
            </a:r>
            <a:r>
              <a:rPr lang="en-US" altLang="ko-KR" dirty="0"/>
              <a:t>, </a:t>
            </a:r>
            <a:r>
              <a:rPr lang="ko-KR" altLang="en-US" dirty="0" err="1"/>
              <a:t>단축프로퍼티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82989" y="3233208"/>
            <a:ext cx="6375674" cy="1841034"/>
            <a:chOff x="974600" y="2635488"/>
            <a:chExt cx="6197746" cy="184103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border-left-width</a:t>
              </a:r>
              <a:r>
                <a:rPr lang="en-US" altLang="ko-KR" sz="1200" dirty="0" smtClean="0"/>
                <a:t> : </a:t>
              </a:r>
              <a:r>
                <a:rPr lang="en-US" altLang="ko-KR" sz="1200" dirty="0"/>
                <a:t>3px;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 smtClean="0"/>
                <a:t>테두리 </a:t>
              </a:r>
              <a:r>
                <a:rPr lang="ko-KR" altLang="en-US" sz="1200" dirty="0"/>
                <a:t>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border-left-style : </a:t>
              </a:r>
              <a:r>
                <a:rPr lang="en-US" altLang="ko-KR" sz="1200" dirty="0"/>
                <a:t>dotted;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</a:t>
              </a:r>
              <a:r>
                <a:rPr lang="ko-KR" altLang="en-US" sz="1200" dirty="0" smtClean="0"/>
                <a:t>왼쪽 선 </a:t>
              </a:r>
              <a:r>
                <a:rPr lang="ko-KR" altLang="en-US" sz="1200" dirty="0"/>
                <a:t>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border-left-color : </a:t>
              </a:r>
              <a:r>
                <a:rPr lang="en-US" altLang="ko-KR" sz="1200" dirty="0"/>
                <a:t>blue;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왼쪽 </a:t>
              </a:r>
              <a:r>
                <a:rPr lang="ko-KR" altLang="en-US" sz="1200" dirty="0" smtClean="0"/>
                <a:t>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smtClean="0"/>
                <a:t>&lt;p&gt;</a:t>
              </a:r>
              <a:r>
                <a:rPr lang="ko-KR" altLang="en-US" sz="1200" dirty="0" smtClean="0"/>
                <a:t>박스모델</a:t>
              </a:r>
              <a:r>
                <a:rPr lang="en-US" altLang="ko-KR" sz="1200" dirty="0" smtClean="0"/>
                <a:t>&lt;/p&gt;</a:t>
              </a:r>
              <a:endParaRPr lang="ko-KR" altLang="en-US" sz="1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82989" y="2409946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HTML </a:t>
            </a:r>
            <a:r>
              <a:rPr lang="ko-KR" altLang="en-US" sz="1100" dirty="0" smtClean="0">
                <a:solidFill>
                  <a:srgbClr val="C00000"/>
                </a:solidFill>
              </a:rPr>
              <a:t>코드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18313" y="1367448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점선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34873" y="1124744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CSS </a:t>
            </a:r>
            <a:r>
              <a:rPr lang="ko-KR" altLang="en-US" sz="1100" dirty="0" smtClean="0">
                <a:solidFill>
                  <a:srgbClr val="C00000"/>
                </a:solidFill>
              </a:rPr>
              <a:t>스타일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92941" y="2666764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 smtClean="0"/>
              <a:t>&lt;p&gt;</a:t>
            </a:r>
            <a:r>
              <a:rPr lang="ko-KR" altLang="en-US" sz="1200" dirty="0" smtClean="0"/>
              <a:t>박스모델</a:t>
            </a:r>
            <a:r>
              <a:rPr lang="en-US" altLang="ko-KR" sz="1200" dirty="0" smtClean="0"/>
              <a:t>&lt;/p&gt;</a:t>
            </a:r>
            <a:endParaRPr lang="ko-KR" altLang="en-US" sz="12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284392" y="1478206"/>
            <a:ext cx="1816000" cy="813792"/>
            <a:chOff x="5012287" y="620768"/>
            <a:chExt cx="1584176" cy="813792"/>
          </a:xfrm>
        </p:grpSpPr>
        <p:grpSp>
          <p:nvGrpSpPr>
            <p:cNvPr id="15" name="그룹 14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직사각형 15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582989" y="5511762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</a:t>
            </a:r>
            <a:r>
              <a:rPr lang="en-US" altLang="ko-KR" sz="1200" dirty="0" smtClean="0"/>
              <a:t>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 smtClean="0"/>
              <a:t>border : </a:t>
            </a:r>
            <a:r>
              <a:rPr lang="en-US" altLang="ko-KR" sz="1200" b="1" dirty="0"/>
              <a:t>3px dotted blue; </a:t>
            </a:r>
            <a:r>
              <a:rPr lang="en-US" altLang="ko-KR" sz="1200" dirty="0"/>
              <a:t>/*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파란 점선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*/</a:t>
            </a:r>
            <a:endParaRPr lang="en-US" altLang="ko-KR" sz="1200" b="1" dirty="0" smtClean="0"/>
          </a:p>
          <a:p>
            <a:pPr defTabSz="180000" fontAlgn="base" latinLnBrk="0"/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259116" y="5434282"/>
            <a:ext cx="1841275" cy="813792"/>
            <a:chOff x="5608446" y="620768"/>
            <a:chExt cx="1584176" cy="813792"/>
          </a:xfrm>
        </p:grpSpPr>
        <p:grpSp>
          <p:nvGrpSpPr>
            <p:cNvPr id="21" name="그룹 20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23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" name="직사각형 21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3368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박스 모델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14" y="1568239"/>
            <a:ext cx="2414327" cy="35874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66578" y="1412776"/>
            <a:ext cx="4439019" cy="4616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div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background : </a:t>
            </a:r>
            <a:r>
              <a:rPr lang="en-US" altLang="ko-KR" sz="1400" b="1" dirty="0"/>
              <a:t>yellow;</a:t>
            </a:r>
          </a:p>
          <a:p>
            <a:pPr defTabSz="180000"/>
            <a:r>
              <a:rPr lang="en-US" altLang="ko-KR" sz="1400" b="1" dirty="0" smtClean="0"/>
              <a:t>	padding : </a:t>
            </a:r>
            <a:r>
              <a:rPr lang="en-US" altLang="ko-KR" sz="1400" b="1" dirty="0"/>
              <a:t>20px;</a:t>
            </a:r>
          </a:p>
          <a:p>
            <a:pPr defTabSz="180000"/>
            <a:r>
              <a:rPr lang="en-US" altLang="ko-KR" sz="1400" b="1" dirty="0" smtClean="0"/>
              <a:t>	border : </a:t>
            </a:r>
            <a:r>
              <a:rPr lang="en-US" altLang="ko-KR" sz="1400" b="1" dirty="0"/>
              <a:t>5px dotted red; </a:t>
            </a:r>
          </a:p>
          <a:p>
            <a:pPr defTabSz="180000"/>
            <a:r>
              <a:rPr lang="en-US" altLang="ko-KR" sz="1400" b="1" dirty="0" smtClean="0"/>
              <a:t>	margin : </a:t>
            </a:r>
            <a:r>
              <a:rPr lang="en-US" altLang="ko-KR" sz="1400" b="1" dirty="0"/>
              <a:t>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div&gt;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</a:t>
            </a:r>
            <a:r>
              <a:rPr lang="en-US" altLang="ko-KR" sz="1400" b="1" dirty="0" smtClean="0"/>
              <a:t>media/mio.png</a:t>
            </a:r>
            <a:r>
              <a:rPr lang="en-US" altLang="ko-KR" sz="1400" b="1" dirty="0"/>
              <a:t>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7321891" y="3343193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321891" y="3558149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472214" y="3332201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43807" y="3333246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180296" y="4661240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6350571" y="4623841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168210" y="5256438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702028" y="5330106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padding: 20px</a:t>
            </a:r>
            <a:r>
              <a:rPr lang="en-US" altLang="ko-KR" sz="1000" dirty="0">
                <a:solidFill>
                  <a:srgbClr val="C00000"/>
                </a:solidFill>
              </a:rPr>
              <a:t>; </a:t>
            </a:r>
          </a:p>
        </p:txBody>
      </p:sp>
      <p:sp>
        <p:nvSpPr>
          <p:cNvPr id="14" name="자유형 13"/>
          <p:cNvSpPr/>
          <p:nvPr/>
        </p:nvSpPr>
        <p:spPr>
          <a:xfrm>
            <a:off x="7221503" y="4623602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37253" y="5303001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8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910847" y="1709773"/>
            <a:ext cx="4259870" cy="1152128"/>
            <a:chOff x="1536266" y="2708920"/>
            <a:chExt cx="4259870" cy="1152128"/>
          </a:xfrm>
        </p:grpSpPr>
        <p:sp>
          <p:nvSpPr>
            <p:cNvPr id="7" name="직사각형 6"/>
            <p:cNvSpPr/>
            <p:nvPr/>
          </p:nvSpPr>
          <p:spPr>
            <a:xfrm>
              <a:off x="1824298" y="3140968"/>
              <a:ext cx="432048" cy="4320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P</a:t>
              </a:r>
              <a:endPara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627784" y="3140968"/>
              <a:ext cx="3168352" cy="4320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{color : red ; font-size : 14px}</a:t>
              </a:r>
              <a:endPara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36266" y="2708920"/>
              <a:ext cx="1019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Selector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15932" y="2804835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Declaration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8100" y="2804835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Declaration</a:t>
              </a:r>
              <a:endParaRPr lang="ko-KR" alt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42642" y="3573016"/>
              <a:ext cx="780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Property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51634" y="3573016"/>
              <a:ext cx="780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Property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07797" y="3573016"/>
              <a:ext cx="5096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63462" y="3584049"/>
              <a:ext cx="560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Value</a:t>
              </a:r>
              <a:endParaRPr lang="ko-KR" altLang="en-US" sz="12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10647" y="3481263"/>
            <a:ext cx="6269665" cy="2684041"/>
            <a:chOff x="1586128" y="3140968"/>
            <a:chExt cx="6269665" cy="2684041"/>
          </a:xfrm>
        </p:grpSpPr>
        <p:sp>
          <p:nvSpPr>
            <p:cNvPr id="17" name="직사각형 16"/>
            <p:cNvSpPr/>
            <p:nvPr/>
          </p:nvSpPr>
          <p:spPr>
            <a:xfrm>
              <a:off x="1763688" y="3140968"/>
              <a:ext cx="1728192" cy="223224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* 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{} </a:t>
              </a:r>
            </a:p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li 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{} </a:t>
              </a:r>
            </a:p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</a:t>
              </a:r>
              <a:r>
                <a:rPr lang="en-US" altLang="ko-KR" sz="1200" dirty="0" err="1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li:first-line</a:t>
              </a:r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{} </a:t>
              </a:r>
            </a:p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</a:t>
              </a:r>
              <a:r>
                <a:rPr lang="en-US" altLang="ko-KR" sz="1200" dirty="0" err="1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ul</a:t>
              </a:r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li {} </a:t>
              </a:r>
            </a:p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</a:t>
              </a:r>
              <a:r>
                <a:rPr lang="en-US" altLang="ko-KR" sz="1200" dirty="0" err="1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ul</a:t>
              </a:r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ol+li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{} </a:t>
              </a:r>
            </a:p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h1 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+ *[</a:t>
              </a:r>
              <a:r>
                <a:rPr lang="en-US" altLang="ko-KR" sz="1200" dirty="0" err="1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rel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=up] {} </a:t>
              </a:r>
            </a:p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</a:t>
              </a:r>
              <a:r>
                <a:rPr lang="en-US" altLang="ko-KR" sz="1200" dirty="0" err="1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ul</a:t>
              </a:r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ol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li.red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{} </a:t>
              </a:r>
            </a:p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</a:t>
              </a:r>
              <a:r>
                <a:rPr lang="en-US" altLang="ko-KR" sz="1200" dirty="0" err="1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li.red.level</a:t>
              </a:r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{} </a:t>
              </a:r>
            </a:p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#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x34y {} </a:t>
              </a:r>
            </a:p>
            <a:p>
              <a:pPr fontAlgn="base"/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  style</a:t>
              </a:r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="" </a:t>
              </a:r>
              <a:endParaRPr lang="ko-KR" altLang="en-US" sz="1200" dirty="0">
                <a:solidFill>
                  <a:srgbClr val="0070C0"/>
                </a:solidFill>
                <a:latin typeface="HY그래픽" pitchFamily="18" charset="-127"/>
                <a:ea typeface="HY그래픽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91880" y="3140968"/>
              <a:ext cx="4104456" cy="223224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a=0 b=0 c=0 d=0 -&gt; specificity = 0,0,0,0 */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a=0 b=0 c=0 d=1 -&gt; specificity = 0,0,0,1 */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a=0 b=0 c=0 d=2 -&gt; specificity = 0,0,0,2 */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a=0 b=0 c=0 d=2 -&gt; specificity = 0,0,0,2 */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a=0 b=0 c=0 d=3 -&gt; specificity = 0,0,0,3 */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a=0 b=0 c=1 d=1 -&gt; specificity = 0,0,1,1 */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a=0 b=0 c=1 d=3 -&gt; specificity = 0,0,1,3 */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a=0 b=0 c=2 d=1 -&gt; specificity = 0,0,2,1 */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a=0 b=1 c=0 d=0 -&gt; specificity = 0,1,0,0 */</a:t>
              </a:r>
            </a:p>
            <a:p>
              <a:pPr fontAlgn="base"/>
              <a:r>
                <a:rPr lang="en-US" altLang="ko-KR" sz="1200" dirty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/* a=1 b=0 c=0 d=0 -&gt; specificity = 1,0,0,0 </a:t>
              </a:r>
              <a:r>
                <a:rPr lang="en-US" altLang="ko-KR" sz="1200" dirty="0" smtClean="0">
                  <a:solidFill>
                    <a:srgbClr val="0070C0"/>
                  </a:solidFill>
                  <a:latin typeface="HY그래픽" pitchFamily="18" charset="-127"/>
                  <a:ea typeface="HY그래픽" pitchFamily="18" charset="-127"/>
                </a:rPr>
                <a:t>*/</a:t>
              </a:r>
              <a:endParaRPr lang="ko-KR" altLang="en-US" sz="1200" dirty="0">
                <a:solidFill>
                  <a:srgbClr val="0070C0"/>
                </a:solidFill>
                <a:latin typeface="HY그래픽" pitchFamily="18" charset="-127"/>
                <a:ea typeface="HY그래픽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86128" y="5517232"/>
              <a:ext cx="6269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</a:rPr>
                <a:t>인라인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스타일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: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1000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</a:rPr>
                <a:t>점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(a),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아이디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: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</a:rPr>
                <a:t>점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(b),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클래스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: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</a:rPr>
                <a:t>점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(c),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타입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: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</a:rPr>
                <a:t>점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(d)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아래쪽 화살표 21"/>
          <p:cNvSpPr/>
          <p:nvPr/>
        </p:nvSpPr>
        <p:spPr>
          <a:xfrm>
            <a:off x="3240582" y="2758078"/>
            <a:ext cx="360040" cy="572616"/>
          </a:xfrm>
          <a:prstGeom prst="downArrow">
            <a:avLst>
              <a:gd name="adj1" fmla="val 57936"/>
              <a:gd name="adj2" fmla="val 57857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1124743"/>
            <a:ext cx="6264696" cy="343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&lt;!--CSS--&gt;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&lt;style&gt;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body 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{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overflow:hidden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width:940px; margin:0 auto;}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.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header {margin-bottom:10px;background-color:red; padding:20px}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.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aside1 {margin-right:10px;float:left; width:170px; </a:t>
            </a:r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background-color:green;padding:20px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.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aside2 {margin-left:10px; 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float:right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width:130px; </a:t>
            </a:r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background-color:green;padding:20px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.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section {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background-color:blue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padding:20px; 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overflow:hidden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.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footer {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background-color:black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padding:20px; margin-top:10px;clear:both;}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&lt;/style&gt;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&lt;!--HTML--&gt;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&lt;body&gt;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&lt;div class="header"&gt;Header&lt;/div&gt; 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&lt;div class="aside1"&gt; Aside1 &lt;/div&gt;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&lt;div class="aside2"&gt; Aside2 &lt;/div&gt;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&lt;div class="section"&gt; 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               &lt;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div class=article&gt; Content &lt;/div&gt;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&lt;div class="footer"&gt;Footer &lt;/div&gt;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&lt;/body</a:t>
            </a:r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07904" y="2987351"/>
            <a:ext cx="5256584" cy="3610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&lt;!--CSS--&gt;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&lt;style&gt;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body 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{ width: 940px;margin: 0 auto; 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header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{ margin-bottom:10px;background-color:red; padding:20px 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aside1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{ margin-right:10px;float:left; width:170px; 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background-color:green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padding:20px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aside2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{ margin-left:10px; 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float:right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width:130px; 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background-color:green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padding:20px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section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{ 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background-color:blue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padding:20px; 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overflow:hidden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}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footer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{ 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background-color:black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 padding:20px; margin-top:10px; </a:t>
            </a:r>
            <a:r>
              <a:rPr lang="en-US" altLang="ko-KR" sz="105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clear:both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;}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&lt;/style&gt;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&lt;!--HTML--&gt;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&lt;body&gt;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header&gt; Header &lt;/header&gt;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aside1&gt; Aside1 &lt;/aside1&gt;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aside2&gt; Aside2 &lt;/aside2&gt;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section&gt; 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&lt;article&gt; Content &lt;/article&gt;</a:t>
            </a:r>
          </a:p>
          <a:p>
            <a:pPr fontAlgn="base"/>
            <a:r>
              <a:rPr lang="en-US" altLang="ko-KR" sz="105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	&lt;/</a:t>
            </a:r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section&gt;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&lt;footer&gt; Footer &lt;/footer&gt;</a:t>
            </a:r>
          </a:p>
          <a:p>
            <a:pPr fontAlgn="base"/>
            <a:r>
              <a:rPr lang="en-US" altLang="ko-KR" sz="105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&lt;/body&gt;</a:t>
            </a:r>
          </a:p>
        </p:txBody>
      </p:sp>
      <p:pic>
        <p:nvPicPr>
          <p:cNvPr id="14337" name="_x217878760" descr="EMB000010e86cf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t="19301" r="9874" b="28650"/>
          <a:stretch>
            <a:fillRect/>
          </a:stretch>
        </p:blipFill>
        <p:spPr bwMode="auto">
          <a:xfrm>
            <a:off x="179512" y="4869160"/>
            <a:ext cx="3283709" cy="88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명품 </a:t>
            </a:r>
            <a:r>
              <a:rPr lang="en-US" altLang="ko-KR" sz="1800" dirty="0"/>
              <a:t>HTML5 + CSS3 + </a:t>
            </a:r>
            <a:r>
              <a:rPr lang="en-US" altLang="ko-KR" sz="1800" dirty="0" err="1"/>
              <a:t>Javascript</a:t>
            </a:r>
            <a:r>
              <a:rPr lang="en-US" altLang="ko-KR" sz="1800" dirty="0"/>
              <a:t> </a:t>
            </a:r>
            <a:r>
              <a:rPr lang="ko-KR" altLang="en-US" sz="1800" dirty="0"/>
              <a:t>웹 프로그래밍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황기태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생능출판사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7797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예제 사이트</a:t>
            </a:r>
            <a:endParaRPr lang="ko-KR" altLang="en-US" dirty="0"/>
          </a:p>
        </p:txBody>
      </p:sp>
      <p:pic>
        <p:nvPicPr>
          <p:cNvPr id="11265" name="_x251983752" descr="EMB000010e86c91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" t="23483" r="22188" b="4059"/>
          <a:stretch>
            <a:fillRect/>
          </a:stretch>
        </p:blipFill>
        <p:spPr bwMode="auto">
          <a:xfrm>
            <a:off x="630610" y="2494140"/>
            <a:ext cx="2251784" cy="25190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설명선 7"/>
          <p:cNvSpPr/>
          <p:nvPr/>
        </p:nvSpPr>
        <p:spPr>
          <a:xfrm>
            <a:off x="539552" y="2276872"/>
            <a:ext cx="3312368" cy="2952328"/>
          </a:xfrm>
          <a:prstGeom prst="rightArrowCallout">
            <a:avLst>
              <a:gd name="adj1" fmla="val 37933"/>
              <a:gd name="adj2" fmla="val 27139"/>
              <a:gd name="adj3" fmla="val 21717"/>
              <a:gd name="adj4" fmla="val 7327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851920" y="1158652"/>
            <a:ext cx="4896544" cy="5184576"/>
            <a:chOff x="3851920" y="1484784"/>
            <a:chExt cx="4896544" cy="5184576"/>
          </a:xfrm>
        </p:grpSpPr>
        <p:pic>
          <p:nvPicPr>
            <p:cNvPr id="11267" name="_x251940816" descr="EMB000010e86c9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3" t="23483" r="6024" b="3635"/>
            <a:stretch>
              <a:fillRect/>
            </a:stretch>
          </p:blipFill>
          <p:spPr bwMode="auto">
            <a:xfrm>
              <a:off x="4176561" y="1628800"/>
              <a:ext cx="1979613" cy="22145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9" name="_x251940816" descr="EMB000010e86c9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0" t="6734" r="9764" b="2058"/>
            <a:stretch>
              <a:fillRect/>
            </a:stretch>
          </p:blipFill>
          <p:spPr bwMode="auto">
            <a:xfrm>
              <a:off x="6480819" y="2736082"/>
              <a:ext cx="1979613" cy="22145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1" name="_x251940816" descr="EMB000010e86c9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93" t="20648" r="5145" b="6708"/>
            <a:stretch>
              <a:fillRect/>
            </a:stretch>
          </p:blipFill>
          <p:spPr bwMode="auto">
            <a:xfrm>
              <a:off x="4248571" y="4312362"/>
              <a:ext cx="1979613" cy="22145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3851920" y="1484784"/>
              <a:ext cx="4896544" cy="518457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-1191" y="6490493"/>
            <a:ext cx="3211066" cy="36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HY울릉도B" pitchFamily="18" charset="-127"/>
                <a:ea typeface="HY울릉도B" pitchFamily="18" charset="-127"/>
                <a:cs typeface="+mj-cs"/>
              </a:defRPr>
            </a:lvl1pPr>
          </a:lstStyle>
          <a:p>
            <a:pPr algn="l"/>
            <a:r>
              <a:rPr lang="en-US" altLang="ko-KR" sz="1800" dirty="0" smtClean="0">
                <a:solidFill>
                  <a:schemeClr val="bg1">
                    <a:lumMod val="85000"/>
                  </a:schemeClr>
                </a:solidFill>
              </a:rPr>
              <a:t>http://jigsaw.wr3.org/css-validator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46531" y="6287037"/>
            <a:ext cx="3397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http://www.csszengarden.com/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51920" y="246261"/>
            <a:ext cx="5253980" cy="72494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스타일시트 적용 웹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093" y="2194398"/>
            <a:ext cx="2313806" cy="22346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6292" y="1772816"/>
            <a:ext cx="5180462" cy="33239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스타일을 </a:t>
            </a:r>
            <a:r>
              <a:rPr lang="ko-KR" altLang="en-US" sz="1200" dirty="0"/>
              <a:t>가진 웹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/* </a:t>
            </a:r>
            <a:r>
              <a:rPr lang="en-US" altLang="ko-KR" sz="1200" dirty="0">
                <a:solidFill>
                  <a:srgbClr val="00B050"/>
                </a:solidFill>
              </a:rPr>
              <a:t>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</a:t>
            </a:r>
            <a:r>
              <a:rPr lang="ko-KR" altLang="en-US" sz="1200" dirty="0" smtClean="0">
                <a:solidFill>
                  <a:srgbClr val="00B050"/>
                </a:solidFill>
              </a:rPr>
              <a:t>작성 </a:t>
            </a:r>
            <a:r>
              <a:rPr lang="en-US" altLang="ko-KR" sz="1200" dirty="0" smtClean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body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background-color : 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 smtClean="0"/>
              <a:t>	h3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color : purple;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hr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{ border : 5px solid </a:t>
            </a:r>
            <a:r>
              <a:rPr lang="en-US" altLang="ko-KR" sz="1200" b="1" dirty="0" err="1" smtClean="0"/>
              <a:t>yellowgreen</a:t>
            </a:r>
            <a:r>
              <a:rPr lang="en-US" altLang="ko-KR" sz="1200" b="1" dirty="0" smtClean="0"/>
              <a:t>; 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span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color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blue;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font-size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20px;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228096" y="1958273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&lt;body&gt;</a:t>
            </a:r>
            <a:r>
              <a:rPr lang="ko-KR" altLang="en-US" sz="1000" dirty="0" smtClean="0"/>
              <a:t>요소의 배경색 </a:t>
            </a:r>
            <a:r>
              <a:rPr lang="en-US" altLang="ko-KR" sz="1000" b="1" dirty="0" err="1" smtClean="0"/>
              <a:t>mistyrose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7" name="자유형 6"/>
          <p:cNvSpPr/>
          <p:nvPr/>
        </p:nvSpPr>
        <p:spPr>
          <a:xfrm>
            <a:off x="3246523" y="2194398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680689" y="2194398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51856" y="3761629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의 글자는 </a:t>
            </a:r>
            <a:r>
              <a:rPr lang="en-US" altLang="ko-KR" sz="1000" dirty="0" smtClean="0"/>
              <a:t>blue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픽셀</a:t>
            </a:r>
            <a:endParaRPr lang="ko-KR" altLang="en-US" sz="1000" dirty="0"/>
          </a:p>
        </p:txBody>
      </p:sp>
      <p:sp>
        <p:nvSpPr>
          <p:cNvPr id="10" name="자유형 9"/>
          <p:cNvSpPr/>
          <p:nvPr/>
        </p:nvSpPr>
        <p:spPr>
          <a:xfrm>
            <a:off x="2051720" y="3501008"/>
            <a:ext cx="1200136" cy="337030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348373" y="3714815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673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 시트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48700" cy="4525963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&lt;span&gt; </a:t>
            </a:r>
            <a:r>
              <a:rPr lang="ko-KR" altLang="en-US" dirty="0"/>
              <a:t>텍스트를 </a:t>
            </a:r>
            <a:r>
              <a:rPr lang="en-US" altLang="ko-KR" dirty="0"/>
              <a:t>20</a:t>
            </a:r>
            <a:r>
              <a:rPr lang="ko-KR" altLang="en-US" dirty="0"/>
              <a:t>픽셀 </a:t>
            </a:r>
            <a:r>
              <a:rPr lang="en-US" altLang="ko-KR" dirty="0"/>
              <a:t>blue</a:t>
            </a:r>
            <a:r>
              <a:rPr lang="ko-KR" altLang="en-US" dirty="0"/>
              <a:t>로 출력하는 </a:t>
            </a:r>
            <a:r>
              <a:rPr lang="en-US" altLang="ko-KR" dirty="0"/>
              <a:t>CSS3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셀렉터</a:t>
            </a:r>
            <a:endParaRPr lang="en-US" altLang="ko-KR" dirty="0"/>
          </a:p>
          <a:p>
            <a:pPr lvl="2"/>
            <a:r>
              <a:rPr lang="en-US" altLang="ko-KR" dirty="0"/>
              <a:t>CSS3 </a:t>
            </a:r>
            <a:r>
              <a:rPr lang="ko-KR" altLang="en-US" dirty="0"/>
              <a:t>스타일 시트를 </a:t>
            </a:r>
            <a:r>
              <a:rPr lang="en-US" altLang="ko-KR" dirty="0"/>
              <a:t>HTML </a:t>
            </a:r>
            <a:r>
              <a:rPr lang="ko-KR" altLang="en-US" dirty="0"/>
              <a:t>페이지에 적용하도록 만든 이름</a:t>
            </a:r>
            <a:endParaRPr lang="en-US" altLang="ko-KR" dirty="0"/>
          </a:p>
          <a:p>
            <a:pPr lvl="1"/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스타일 속성 이름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200</a:t>
            </a:r>
            <a:r>
              <a:rPr lang="ko-KR" altLang="en-US" dirty="0"/>
              <a:t>개 정도의 </a:t>
            </a:r>
            <a:r>
              <a:rPr lang="ko-KR" altLang="en-US" dirty="0" err="1"/>
              <a:t>프로퍼티</a:t>
            </a:r>
            <a:r>
              <a:rPr lang="ko-KR" altLang="en-US" dirty="0"/>
              <a:t> 있음</a:t>
            </a:r>
          </a:p>
          <a:p>
            <a:pPr lvl="1"/>
            <a:r>
              <a:rPr lang="ko-KR" altLang="en-US" dirty="0"/>
              <a:t>값</a:t>
            </a:r>
            <a:endParaRPr lang="en-US" altLang="ko-KR" dirty="0"/>
          </a:p>
          <a:p>
            <a:pPr lvl="2"/>
            <a:r>
              <a:rPr lang="ko-KR" altLang="en-US" dirty="0" err="1"/>
              <a:t>프로퍼티의</a:t>
            </a:r>
            <a:r>
              <a:rPr lang="ko-KR" altLang="en-US" dirty="0"/>
              <a:t> 값</a:t>
            </a:r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en-US" altLang="ko-KR" dirty="0"/>
          </a:p>
          <a:p>
            <a:pPr lvl="2"/>
            <a:r>
              <a:rPr lang="ko-KR" altLang="en-US" dirty="0"/>
              <a:t>스타일 시트 내에 붙이는 설명문으로 </a:t>
            </a:r>
            <a:r>
              <a:rPr lang="en-US" altLang="ko-KR" dirty="0"/>
              <a:t>/* ... */. </a:t>
            </a:r>
            <a:r>
              <a:rPr lang="ko-KR" altLang="en-US" dirty="0"/>
              <a:t>여러 줄</a:t>
            </a:r>
            <a:r>
              <a:rPr lang="en-US" altLang="ko-KR" dirty="0"/>
              <a:t>,</a:t>
            </a:r>
            <a:r>
              <a:rPr lang="ko-KR" altLang="en-US" dirty="0"/>
              <a:t> 아무 위치에나 사용 가능</a:t>
            </a:r>
            <a:endParaRPr lang="en-US" altLang="ko-KR" dirty="0"/>
          </a:p>
          <a:p>
            <a:pPr lvl="1"/>
            <a:r>
              <a:rPr lang="ko-KR" altLang="en-US" dirty="0"/>
              <a:t>대소문자 구분 없음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67" y="2060848"/>
            <a:ext cx="7035165" cy="1331595"/>
          </a:xfrm>
          <a:prstGeom prst="rect">
            <a:avLst/>
          </a:prstGeom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3419872" y="5891236"/>
            <a:ext cx="3594570" cy="6955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633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적용 방법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7544" y="1432505"/>
            <a:ext cx="4248472" cy="23042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&lt;!</a:t>
            </a:r>
            <a:r>
              <a:rPr lang="en-US" altLang="ko-KR" sz="120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doctype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html&gt;</a:t>
            </a:r>
          </a:p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&lt;html&gt;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head&gt;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meta charset="utf-8"&gt;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title&gt;Hello HTML5&lt;/title&gt;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&lt;/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head&gt;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body 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style=“font-size:12px;line-height:2;”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p 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style=“</a:t>
            </a:r>
            <a:r>
              <a:rPr lang="en-US" altLang="ko-KR" sz="1200" b="1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color:green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;”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&gt;Hello HTML5&lt;/p&gt;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&lt;/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body&gt;</a:t>
            </a:r>
          </a:p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&lt;/html</a:t>
            </a:r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&gt;</a:t>
            </a:r>
            <a:endParaRPr lang="ko-KR" altLang="en-US" sz="12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48064" y="1412776"/>
            <a:ext cx="3816424" cy="30963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&lt;!</a:t>
            </a:r>
            <a:r>
              <a:rPr lang="en-US" altLang="ko-KR" sz="120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doctype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html&gt;</a:t>
            </a:r>
          </a:p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&lt;html&gt;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head&gt;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meta charset="utf-8"&gt;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title&gt;Hello HTML5&lt;/title&gt;</a:t>
            </a:r>
          </a:p>
          <a:p>
            <a:pPr fontAlgn="base"/>
            <a:r>
              <a:rPr lang="en-US" altLang="ko-KR" sz="1200" b="1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style&gt;</a:t>
            </a:r>
            <a:endParaRPr lang="en-US" altLang="ko-KR" sz="12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fontAlgn="base"/>
            <a:r>
              <a:rPr lang="en-US" altLang="ko-KR" sz="1200" b="1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  body 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{font-size:12px;line-height:2;}</a:t>
            </a:r>
            <a:endParaRPr lang="en-US" altLang="ko-KR" sz="12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fontAlgn="base"/>
            <a:r>
              <a:rPr lang="en-US" altLang="ko-KR" sz="1200" b="1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  p 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{</a:t>
            </a:r>
            <a:r>
              <a:rPr lang="en-US" altLang="ko-KR" sz="1200" b="1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color:green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;}</a:t>
            </a:r>
            <a:endParaRPr lang="en-US" altLang="ko-KR" sz="12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fontAlgn="base"/>
            <a:r>
              <a:rPr lang="en-US" altLang="ko-KR" sz="1200" b="1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&lt;/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style&gt;</a:t>
            </a:r>
            <a:endParaRPr lang="en-US" altLang="ko-KR" sz="12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&lt;/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head&gt;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body&gt;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p&gt;Hello HTML5&lt;/p&gt;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&lt;/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body&gt;</a:t>
            </a:r>
          </a:p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&lt;/html&gt;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7544" y="3864753"/>
            <a:ext cx="4248472" cy="24482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&lt;!</a:t>
            </a:r>
            <a:r>
              <a:rPr lang="en-US" altLang="ko-KR" sz="1200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doctype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html&gt;</a:t>
            </a:r>
          </a:p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&lt;html&gt;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head&gt;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meta charset="utf-8"&gt;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title&gt;Hello HTML5&lt;/title&gt;</a:t>
            </a:r>
          </a:p>
          <a:p>
            <a:pPr fontAlgn="base"/>
            <a:r>
              <a:rPr lang="en-US" altLang="ko-KR" sz="1200" b="1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link </a:t>
            </a:r>
            <a:r>
              <a:rPr lang="en-US" altLang="ko-KR" sz="1200" b="1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rel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=“</a:t>
            </a:r>
            <a:r>
              <a:rPr lang="en-US" altLang="ko-KR" sz="1200" b="1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stylesheet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” </a:t>
            </a:r>
            <a:r>
              <a:rPr lang="en-US" altLang="ko-KR" sz="1200" b="1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href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=“simple.css”&gt;</a:t>
            </a:r>
            <a:endParaRPr lang="en-US" altLang="ko-KR" sz="12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&lt;/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head&gt;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body&gt;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&lt;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p&gt;Hello HTML5&lt;/p&gt;</a:t>
            </a:r>
          </a:p>
          <a:p>
            <a:pPr fontAlgn="base"/>
            <a:r>
              <a:rPr lang="en-US" altLang="ko-KR" sz="1200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&lt;/</a:t>
            </a:r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body&gt;</a:t>
            </a:r>
          </a:p>
          <a:p>
            <a:pPr fontAlgn="base"/>
            <a:r>
              <a:rPr lang="en-US" altLang="ko-KR" sz="1200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&lt;/html&gt;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79712" y="5880215"/>
            <a:ext cx="3384376" cy="5890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body {font-size:12px;line-height:2;}</a:t>
            </a:r>
          </a:p>
          <a:p>
            <a:pPr fontAlgn="base"/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p {</a:t>
            </a:r>
            <a:r>
              <a:rPr lang="en-US" altLang="ko-KR" sz="1200" b="1" dirty="0" err="1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color:green</a:t>
            </a:r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;}</a:t>
            </a:r>
            <a:endParaRPr lang="en-US" altLang="ko-KR" sz="12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1760" y="1632505"/>
            <a:ext cx="216024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Inline Style </a:t>
            </a:r>
            <a:r>
              <a:rPr lang="en-US" altLang="ko-KR" dirty="0" smtClean="0">
                <a:solidFill>
                  <a:schemeClr val="tx1"/>
                </a:solidFill>
              </a:rPr>
              <a:t>Sheet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1463" y="3216681"/>
            <a:ext cx="234026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Internal Style Sheet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82205" y="3936761"/>
            <a:ext cx="234026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en-US" altLang="ko-KR" dirty="0" smtClean="0">
                <a:solidFill>
                  <a:schemeClr val="tx1"/>
                </a:solidFill>
              </a:rPr>
              <a:t>External Style Sheet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11960" y="5520175"/>
            <a:ext cx="1152128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en-US" altLang="ko-KR" sz="1200" dirty="0" smtClean="0">
                <a:solidFill>
                  <a:schemeClr val="tx1"/>
                </a:solidFill>
              </a:rPr>
              <a:t>Simple.css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16016" y="4808488"/>
            <a:ext cx="3816424" cy="5890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altLang="ko-KR" sz="1200" b="1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&lt;style&gt;</a:t>
            </a:r>
          </a:p>
          <a:p>
            <a:pPr fontAlgn="base"/>
            <a:r>
              <a:rPr lang="en-US" altLang="ko-KR" sz="1200" b="1" dirty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    @import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url</a:t>
            </a:r>
            <a:r>
              <a:rPr lang="en-US" altLang="ko-KR" sz="1200" b="1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(‘simpe.css’);</a:t>
            </a:r>
          </a:p>
          <a:p>
            <a:pPr fontAlgn="base"/>
            <a:r>
              <a:rPr lang="en-US" altLang="ko-KR" sz="1200" b="1" dirty="0" smtClean="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rPr>
              <a:t>&lt;/style&gt;</a:t>
            </a:r>
            <a:endParaRPr lang="en-US" altLang="ko-KR" sz="1200" dirty="0">
              <a:solidFill>
                <a:schemeClr val="tx1"/>
              </a:solidFill>
              <a:latin typeface="HY그래픽" pitchFamily="18" charset="-127"/>
              <a:ea typeface="HY그래픽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8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23928" y="246261"/>
            <a:ext cx="5181972" cy="72494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Style </a:t>
            </a:r>
            <a:r>
              <a:rPr lang="ko-KR" altLang="en-US" dirty="0" smtClean="0"/>
              <a:t>속성에 스타일 시트 만들기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772816"/>
            <a:ext cx="2434842" cy="29593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3568" y="1772816"/>
            <a:ext cx="5073215" cy="37548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 smtClean="0"/>
              <a:t>속성에 </a:t>
            </a:r>
            <a:r>
              <a:rPr lang="ko-KR" altLang="en-US" sz="1400" dirty="0"/>
              <a:t>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</a:t>
            </a:r>
            <a:r>
              <a:rPr lang="en-US" altLang="ko-KR" sz="1400" b="1" dirty="0" smtClean="0"/>
              <a:t>color : red</a:t>
            </a:r>
            <a:r>
              <a:rPr lang="en-US" altLang="ko-KR" sz="1400" b="1" dirty="0"/>
              <a:t>; </a:t>
            </a:r>
            <a:r>
              <a:rPr lang="en-US" altLang="ko-KR" sz="1400" b="1" dirty="0" smtClean="0"/>
              <a:t>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b="1" dirty="0"/>
              <a:t>&lt;p</a:t>
            </a:r>
            <a:r>
              <a:rPr lang="en-US" altLang="ko-KR" sz="1400" b="1" dirty="0" smtClean="0"/>
              <a:t>&gt;</a:t>
            </a:r>
            <a:r>
              <a:rPr lang="ko-KR" altLang="en-US" sz="1400" dirty="0" err="1" smtClean="0"/>
              <a:t>엘</a:t>
            </a:r>
            <a:r>
              <a:rPr lang="ko-KR" altLang="en-US" sz="1400" dirty="0" err="1"/>
              <a:t>비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프레슬리를</a:t>
            </a:r>
            <a:r>
              <a:rPr lang="ko-KR" altLang="en-US" sz="1400" dirty="0" smtClean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color:blue</a:t>
            </a:r>
            <a:r>
              <a:rPr lang="en-US" altLang="ko-KR" sz="1400" b="1" dirty="0" smtClean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 smtClean="0"/>
              <a:t>축구를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642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2"/>
            <a:r>
              <a:rPr lang="ko-KR" altLang="en-US" dirty="0"/>
              <a:t>여러 유형의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/>
              <a:t>태그에 </a:t>
            </a:r>
            <a:r>
              <a:rPr lang="en-US" altLang="ko-KR" dirty="0" err="1"/>
              <a:t>color:brown</a:t>
            </a:r>
            <a:r>
              <a:rPr lang="en-US" altLang="ko-KR" dirty="0"/>
              <a:t> </a:t>
            </a:r>
            <a:r>
              <a:rPr lang="ko-KR" altLang="en-US" dirty="0"/>
              <a:t>스타일을 적용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</a:t>
            </a:r>
            <a:r>
              <a:rPr lang="ko-KR" altLang="en-US" dirty="0" smtClean="0"/>
              <a:t>하는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en-US" altLang="ko-KR" dirty="0"/>
              <a:t>h3</a:t>
            </a:r>
            <a:r>
              <a:rPr lang="ko-KR" altLang="en-US" dirty="0"/>
              <a:t>를 만든 사례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221088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2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2004</Words>
  <Application>Microsoft Office PowerPoint</Application>
  <PresentationFormat>화면 슬라이드 쇼(4:3)</PresentationFormat>
  <Paragraphs>642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HY그래픽</vt:lpstr>
      <vt:lpstr>HY울릉도B</vt:lpstr>
      <vt:lpstr>맑은 고딕</vt:lpstr>
      <vt:lpstr>Arial</vt:lpstr>
      <vt:lpstr>Britannic Bold</vt:lpstr>
      <vt:lpstr>Times New Roman</vt:lpstr>
      <vt:lpstr>Wingdings</vt:lpstr>
      <vt:lpstr>Office 테마</vt:lpstr>
      <vt:lpstr>기초역량 (소프트웨어)</vt:lpstr>
      <vt:lpstr>브라우저 개발도구</vt:lpstr>
      <vt:lpstr>CSS개요</vt:lpstr>
      <vt:lpstr>CSS 예제 사이트</vt:lpstr>
      <vt:lpstr>CSS3 스타일시트 적용 웹 페이지</vt:lpstr>
      <vt:lpstr>CSS3 스타일 시트 구성</vt:lpstr>
      <vt:lpstr>CSS 적용 방법</vt:lpstr>
      <vt:lpstr>Style 속성에 스타일 시트 만들기</vt:lpstr>
      <vt:lpstr>셀렉터</vt:lpstr>
      <vt:lpstr>태그 이름 셀렉터</vt:lpstr>
      <vt:lpstr>class 셀렉터</vt:lpstr>
      <vt:lpstr>id 셀렉터</vt:lpstr>
      <vt:lpstr>id 셀렉터와 class 셀렉터 비교</vt:lpstr>
      <vt:lpstr>자식, 자손 셀렉터 1</vt:lpstr>
      <vt:lpstr>자식, 자손 셀렉터 2</vt:lpstr>
      <vt:lpstr>전체 셀렉터와 속성 셀렉터</vt:lpstr>
      <vt:lpstr>가상 클래스(pseudo-class) 셀렉터</vt:lpstr>
      <vt:lpstr>셀렉터 활용</vt:lpstr>
      <vt:lpstr>CSS3에서 색 표현</vt:lpstr>
      <vt:lpstr>색 활용</vt:lpstr>
      <vt:lpstr>텍스트</vt:lpstr>
      <vt:lpstr>텍스트 꾸미기</vt:lpstr>
      <vt:lpstr>CSS3의 표준 단위</vt:lpstr>
      <vt:lpstr>폰트 제어 CSS3 프로퍼티</vt:lpstr>
      <vt:lpstr>단축 프로퍼티, font</vt:lpstr>
      <vt:lpstr>CSS3 폰트 활용</vt:lpstr>
      <vt:lpstr>CSS3의 박스 모델</vt:lpstr>
      <vt:lpstr>박스 모델의 구성</vt:lpstr>
      <vt:lpstr>박스 모델을 구성하는 CSS3 프로퍼티</vt:lpstr>
      <vt:lpstr>&lt;div&gt; 태그의 박스 모델 사례</vt:lpstr>
      <vt:lpstr>&lt;div&gt;의 박스 모델 보이기</vt:lpstr>
      <vt:lpstr>박스 모델의 색, 테두리, 단축프로퍼티</vt:lpstr>
      <vt:lpstr>박스 모델 활용</vt:lpstr>
      <vt:lpstr>CSS 셀렉터</vt:lpstr>
      <vt:lpstr>CSS 예제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KJH</dc:creator>
  <cp:lastModifiedBy>user</cp:lastModifiedBy>
  <cp:revision>48</cp:revision>
  <dcterms:created xsi:type="dcterms:W3CDTF">2013-11-27T11:30:45Z</dcterms:created>
  <dcterms:modified xsi:type="dcterms:W3CDTF">2018-01-29T10:30:23Z</dcterms:modified>
</cp:coreProperties>
</file>